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9"/>
  </p:notesMasterIdLst>
  <p:sldIdLst>
    <p:sldId id="256" r:id="rId2"/>
    <p:sldId id="262" r:id="rId3"/>
    <p:sldId id="263" r:id="rId4"/>
    <p:sldId id="259" r:id="rId5"/>
    <p:sldId id="260" r:id="rId6"/>
    <p:sldId id="264" r:id="rId7"/>
    <p:sldId id="261" r:id="rId8"/>
  </p:sldIdLst>
  <p:sldSz cx="18288000" cy="10287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Segoe UI Symbol" panose="020B0502040204020203" pitchFamily="34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Dn/hvz1HhpRG2KS23G8h3w==" hashData="pUFXGLbWwP/LZZP7iw6XWLpWgFha/XyqwBFo+Y4CRAX1PoER0OhxXFfT4PUfPphC70lFN798xh92dUEFagNS+w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28" autoAdjust="0"/>
    <p:restoredTop sz="94622" autoAdjust="0"/>
  </p:normalViewPr>
  <p:slideViewPr>
    <p:cSldViewPr>
      <p:cViewPr varScale="1">
        <p:scale>
          <a:sx n="104" d="100"/>
          <a:sy n="104" d="100"/>
        </p:scale>
        <p:origin x="92" y="2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3FB5C3-C348-4B39-9978-D7BC5D29E90E}" type="datetimeFigureOut">
              <a:rPr lang="it-IT" smtClean="0"/>
              <a:t>02/08/2023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67D659-D2F7-420D-BAD4-EDE146C76461}" type="slidenum">
              <a:rPr lang="it-IT" smtClean="0"/>
              <a:t>‹Nr.›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43660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7D659-D2F7-420D-BAD4-EDE146C76461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6159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7D659-D2F7-420D-BAD4-EDE146C76461}" type="slidenum">
              <a:rPr lang="it-IT" smtClean="0"/>
              <a:t>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06562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artista.ch/food-truck-fotogalerie/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lartista.ch/wp-content/uploads/Food-Truck-Menue-LArtista_August-2023_ITALIANO.pdf" TargetMode="External"/><Relationship Id="rId3" Type="http://schemas.openxmlformats.org/officeDocument/2006/relationships/image" Target="../media/image18.png"/><Relationship Id="rId7" Type="http://schemas.openxmlformats.org/officeDocument/2006/relationships/hyperlink" Target="https://lartista.ch/food-truc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nstagram.com/lartista_foodtruck/" TargetMode="External"/><Relationship Id="rId5" Type="http://schemas.openxmlformats.org/officeDocument/2006/relationships/hyperlink" Target="tel:+41787404589" TargetMode="Externa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985" t="-36963" r="-16257" b="-31359"/>
            </a:stretch>
          </a:blipFill>
        </p:spPr>
        <p:txBody>
          <a:bodyPr/>
          <a:lstStyle/>
          <a:p>
            <a:endParaRPr lang="it-IT" dirty="0"/>
          </a:p>
        </p:txBody>
      </p:sp>
      <p:sp>
        <p:nvSpPr>
          <p:cNvPr id="6" name="TextBox 6"/>
          <p:cNvSpPr txBox="1"/>
          <p:nvPr/>
        </p:nvSpPr>
        <p:spPr>
          <a:xfrm>
            <a:off x="3711319" y="2844002"/>
            <a:ext cx="10865361" cy="2433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50"/>
              </a:lnSpc>
            </a:pPr>
            <a:r>
              <a:rPr lang="en-US" sz="1482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L'ARTISTA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61BD2CC9-BF8F-1A75-66E4-CCBD5DF4589C}"/>
              </a:ext>
            </a:extLst>
          </p:cNvPr>
          <p:cNvSpPr/>
          <p:nvPr/>
        </p:nvSpPr>
        <p:spPr>
          <a:xfrm>
            <a:off x="5297064" y="5313486"/>
            <a:ext cx="7473308" cy="152557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TextBox 5"/>
          <p:cNvSpPr txBox="1"/>
          <p:nvPr/>
        </p:nvSpPr>
        <p:spPr>
          <a:xfrm>
            <a:off x="5600699" y="5760777"/>
            <a:ext cx="7086600" cy="63098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/>
            <a:r>
              <a:rPr lang="en-US" sz="4199" b="1" spc="18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TRUCK SERVICE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8"/>
          <p:cNvSpPr/>
          <p:nvPr/>
        </p:nvSpPr>
        <p:spPr>
          <a:xfrm>
            <a:off x="12358030" y="5307208"/>
            <a:ext cx="4798263" cy="2480702"/>
          </a:xfrm>
          <a:custGeom>
            <a:avLst/>
            <a:gdLst/>
            <a:ahLst/>
            <a:cxnLst/>
            <a:rect l="l" t="t" r="r" b="b"/>
            <a:pathLst>
              <a:path w="4798263" h="2480702">
                <a:moveTo>
                  <a:pt x="0" y="0"/>
                </a:moveTo>
                <a:lnTo>
                  <a:pt x="4798263" y="0"/>
                </a:lnTo>
                <a:lnTo>
                  <a:pt x="4798263" y="2480702"/>
                </a:lnTo>
                <a:lnTo>
                  <a:pt x="0" y="24807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973" b="-7094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B5A99907-B64E-2F50-10DB-6C6101B367B7}"/>
              </a:ext>
            </a:extLst>
          </p:cNvPr>
          <p:cNvSpPr/>
          <p:nvPr/>
        </p:nvSpPr>
        <p:spPr>
          <a:xfrm>
            <a:off x="6983548" y="1370611"/>
            <a:ext cx="4849766" cy="2478374"/>
          </a:xfrm>
          <a:custGeom>
            <a:avLst/>
            <a:gdLst/>
            <a:ahLst/>
            <a:cxnLst/>
            <a:rect l="l" t="t" r="r" b="b"/>
            <a:pathLst>
              <a:path w="4849766" h="2478374">
                <a:moveTo>
                  <a:pt x="0" y="0"/>
                </a:moveTo>
                <a:lnTo>
                  <a:pt x="4849767" y="0"/>
                </a:lnTo>
                <a:lnTo>
                  <a:pt x="4849767" y="2478373"/>
                </a:lnTo>
                <a:lnTo>
                  <a:pt x="0" y="24783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629" b="-33132"/>
            </a:stretch>
          </a:blipFill>
        </p:spPr>
        <p:txBody>
          <a:bodyPr/>
          <a:lstStyle/>
          <a:p>
            <a:endParaRPr lang="it-IT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2E4E0D-D3D9-D0C4-0AF4-DFCB4AA76EF7}"/>
              </a:ext>
            </a:extLst>
          </p:cNvPr>
          <p:cNvSpPr/>
          <p:nvPr/>
        </p:nvSpPr>
        <p:spPr>
          <a:xfrm>
            <a:off x="12409533" y="1370611"/>
            <a:ext cx="4798263" cy="2480702"/>
          </a:xfrm>
          <a:custGeom>
            <a:avLst/>
            <a:gdLst/>
            <a:ahLst/>
            <a:cxnLst/>
            <a:rect l="l" t="t" r="r" b="b"/>
            <a:pathLst>
              <a:path w="4798263" h="2480702">
                <a:moveTo>
                  <a:pt x="0" y="0"/>
                </a:moveTo>
                <a:lnTo>
                  <a:pt x="4798262" y="0"/>
                </a:lnTo>
                <a:lnTo>
                  <a:pt x="4798262" y="2480702"/>
                </a:lnTo>
                <a:lnTo>
                  <a:pt x="0" y="2480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8622" b="-21558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200DCF1F-AEBD-BE69-A87A-AC5DB0539592}"/>
              </a:ext>
            </a:extLst>
          </p:cNvPr>
          <p:cNvSpPr/>
          <p:nvPr/>
        </p:nvSpPr>
        <p:spPr>
          <a:xfrm>
            <a:off x="6932045" y="5304880"/>
            <a:ext cx="4798263" cy="2480702"/>
          </a:xfrm>
          <a:custGeom>
            <a:avLst/>
            <a:gdLst/>
            <a:ahLst/>
            <a:cxnLst/>
            <a:rect l="l" t="t" r="r" b="b"/>
            <a:pathLst>
              <a:path w="4798263" h="2480702">
                <a:moveTo>
                  <a:pt x="0" y="0"/>
                </a:moveTo>
                <a:lnTo>
                  <a:pt x="4798262" y="0"/>
                </a:lnTo>
                <a:lnTo>
                  <a:pt x="4798262" y="2480702"/>
                </a:lnTo>
                <a:lnTo>
                  <a:pt x="0" y="24807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3301" b="-21765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11" name="Freeform 14">
            <a:extLst>
              <a:ext uri="{FF2B5EF4-FFF2-40B4-BE49-F238E27FC236}">
                <a16:creationId xmlns:a16="http://schemas.microsoft.com/office/drawing/2014/main" id="{69D36FE9-19C7-0D4B-9CC7-09E26EAB325A}"/>
              </a:ext>
            </a:extLst>
          </p:cNvPr>
          <p:cNvSpPr/>
          <p:nvPr/>
        </p:nvSpPr>
        <p:spPr>
          <a:xfrm>
            <a:off x="12358029" y="5304880"/>
            <a:ext cx="4798263" cy="2480702"/>
          </a:xfrm>
          <a:custGeom>
            <a:avLst/>
            <a:gdLst/>
            <a:ahLst/>
            <a:cxnLst/>
            <a:rect l="l" t="t" r="r" b="b"/>
            <a:pathLst>
              <a:path w="4798263" h="2480702">
                <a:moveTo>
                  <a:pt x="0" y="0"/>
                </a:moveTo>
                <a:lnTo>
                  <a:pt x="4798263" y="0"/>
                </a:lnTo>
                <a:lnTo>
                  <a:pt x="4798263" y="2480702"/>
                </a:lnTo>
                <a:lnTo>
                  <a:pt x="0" y="24807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973" b="-7094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id="{084DEF93-E9B9-D9A1-A7B1-3E331741C653}"/>
              </a:ext>
            </a:extLst>
          </p:cNvPr>
          <p:cNvSpPr/>
          <p:nvPr/>
        </p:nvSpPr>
        <p:spPr>
          <a:xfrm>
            <a:off x="12461036" y="4065418"/>
            <a:ext cx="4798264" cy="1021321"/>
          </a:xfrm>
          <a:prstGeom prst="roundRect">
            <a:avLst>
              <a:gd name="adj" fmla="val 50000"/>
            </a:avLst>
          </a:prstGeom>
          <a:solidFill>
            <a:srgbClr val="004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ttangolo con angoli arrotondati 24">
            <a:extLst>
              <a:ext uri="{FF2B5EF4-FFF2-40B4-BE49-F238E27FC236}">
                <a16:creationId xmlns:a16="http://schemas.microsoft.com/office/drawing/2014/main" id="{CB9E8396-0E50-BFB3-2B43-0475A18887B4}"/>
              </a:ext>
            </a:extLst>
          </p:cNvPr>
          <p:cNvSpPr/>
          <p:nvPr/>
        </p:nvSpPr>
        <p:spPr>
          <a:xfrm>
            <a:off x="12409533" y="8008379"/>
            <a:ext cx="4849767" cy="1021321"/>
          </a:xfrm>
          <a:prstGeom prst="roundRect">
            <a:avLst>
              <a:gd name="adj" fmla="val 50000"/>
            </a:avLst>
          </a:prstGeom>
          <a:solidFill>
            <a:srgbClr val="004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42E590DB-E5E9-2CFA-CBBD-8CA6303B4F35}"/>
              </a:ext>
            </a:extLst>
          </p:cNvPr>
          <p:cNvSpPr/>
          <p:nvPr/>
        </p:nvSpPr>
        <p:spPr>
          <a:xfrm>
            <a:off x="6932046" y="4065418"/>
            <a:ext cx="4798264" cy="1021321"/>
          </a:xfrm>
          <a:prstGeom prst="roundRect">
            <a:avLst>
              <a:gd name="adj" fmla="val 50000"/>
            </a:avLst>
          </a:prstGeom>
          <a:solidFill>
            <a:srgbClr val="004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983548" y="4183629"/>
            <a:ext cx="4798263" cy="7822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Food Truck Festival</a:t>
            </a:r>
            <a:br>
              <a:rPr kumimoji="0" lang="en-US" sz="18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BASILEA (BS)</a:t>
            </a:r>
            <a:endParaRPr lang="en-US" sz="15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409533" y="4130870"/>
            <a:ext cx="4746759" cy="7822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r>
              <a:rPr lang="en-US" sz="1899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Notte Bianca</a:t>
            </a:r>
          </a:p>
          <a:p>
            <a:pPr algn="ctr">
              <a:lnSpc>
                <a:spcPts val="2100"/>
              </a:lnSpc>
            </a:pPr>
            <a:r>
              <a:rPr lang="en-US" sz="15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LOCARNO (TI)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383782" y="8093270"/>
            <a:ext cx="4772510" cy="7822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r>
              <a:rPr lang="en-US" sz="1899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Truck Festival SBB</a:t>
            </a:r>
          </a:p>
          <a:p>
            <a:pPr algn="ctr">
              <a:lnSpc>
                <a:spcPts val="2100"/>
              </a:lnSpc>
            </a:pPr>
            <a:r>
              <a:rPr lang="en-US" sz="15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BERNA (BE)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700" y="2124939"/>
            <a:ext cx="4901650" cy="1015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6599" b="1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Highlights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4196920"/>
            <a:ext cx="4901650" cy="3918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9"/>
              </a:lnSpc>
              <a:spcBef>
                <a:spcPct val="0"/>
              </a:spcBef>
            </a:pPr>
            <a:r>
              <a:rPr lang="en-US" sz="1999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sz="1999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Unsere</a:t>
            </a:r>
            <a:r>
              <a:rPr lang="en-US" sz="1999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Meister-Pizzaioli </a:t>
            </a:r>
            <a:r>
              <a:rPr lang="en-US" sz="1999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sind</a:t>
            </a:r>
            <a:r>
              <a:rPr lang="en-US" sz="1999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99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wieder</a:t>
            </a:r>
            <a:r>
              <a:rPr lang="en-US" sz="1999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99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unterwegs</a:t>
            </a:r>
            <a:r>
              <a:rPr lang="en-US" sz="1999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99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</a:t>
            </a:r>
            <a:r>
              <a:rPr lang="en-US" sz="1999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99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erwarten</a:t>
            </a:r>
            <a:r>
              <a:rPr lang="en-US" sz="1999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99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Euch</a:t>
            </a:r>
            <a:r>
              <a:rPr lang="en-US" sz="1999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99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</a:t>
            </a:r>
            <a:r>
              <a:rPr lang="en-US" sz="1999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99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unseren</a:t>
            </a:r>
            <a:r>
              <a:rPr lang="en-US" sz="1999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Stops in der </a:t>
            </a:r>
            <a:r>
              <a:rPr lang="en-US" sz="1999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ganzen</a:t>
            </a:r>
            <a:r>
              <a:rPr lang="en-US" sz="1999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Schweiz!»</a:t>
            </a:r>
          </a:p>
          <a:p>
            <a:pPr>
              <a:lnSpc>
                <a:spcPts val="2799"/>
              </a:lnSpc>
              <a:spcBef>
                <a:spcPct val="0"/>
              </a:spcBef>
            </a:pPr>
            <a:endParaRPr lang="en-US" sz="1999" dirty="0">
              <a:solidFill>
                <a:srgbClr val="004AA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799"/>
              </a:lnSpc>
              <a:spcBef>
                <a:spcPct val="0"/>
              </a:spcBef>
            </a:pPr>
            <a:r>
              <a:rPr lang="en-US" sz="1999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«I </a:t>
            </a:r>
            <a:r>
              <a:rPr lang="en-US" sz="1999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nostri</a:t>
            </a:r>
            <a:r>
              <a:rPr lang="en-US" sz="1999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99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Maestri</a:t>
            </a:r>
            <a:r>
              <a:rPr lang="en-US" sz="1999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Pizzaioli </a:t>
            </a:r>
            <a:r>
              <a:rPr lang="en-US" sz="1999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sono</a:t>
            </a:r>
            <a:r>
              <a:rPr lang="en-US" sz="1999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nuovo on the road. Vi </a:t>
            </a:r>
            <a:r>
              <a:rPr lang="en-US" sz="1999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aspettiamo</a:t>
            </a:r>
            <a:r>
              <a:rPr lang="en-US" sz="1999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99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nelle</a:t>
            </a:r>
            <a:r>
              <a:rPr lang="en-US" sz="1999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99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nostre</a:t>
            </a:r>
            <a:r>
              <a:rPr lang="en-US" sz="1999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99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tappe</a:t>
            </a:r>
            <a:r>
              <a:rPr lang="en-US" sz="1999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1999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tutta</a:t>
            </a:r>
            <a:r>
              <a:rPr lang="en-US" sz="1999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Svizzera!»</a:t>
            </a:r>
          </a:p>
          <a:p>
            <a:pPr>
              <a:lnSpc>
                <a:spcPts val="2799"/>
              </a:lnSpc>
              <a:spcBef>
                <a:spcPct val="0"/>
              </a:spcBef>
            </a:pPr>
            <a:endParaRPr lang="en-US" sz="1999" dirty="0">
              <a:solidFill>
                <a:srgbClr val="004AA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799"/>
              </a:lnSpc>
              <a:spcBef>
                <a:spcPct val="0"/>
              </a:spcBef>
            </a:pPr>
            <a:r>
              <a:rPr lang="en-US" sz="1999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«Our Pizza Chefs are back on the road. We are waiting for you in our stages throughout Switzerland!»</a:t>
            </a:r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31AFA3F9-72A6-FADF-D7C1-ED1676AB48E1}"/>
              </a:ext>
            </a:extLst>
          </p:cNvPr>
          <p:cNvSpPr/>
          <p:nvPr/>
        </p:nvSpPr>
        <p:spPr>
          <a:xfrm>
            <a:off x="6932046" y="8008379"/>
            <a:ext cx="4849767" cy="1021321"/>
          </a:xfrm>
          <a:prstGeom prst="roundRect">
            <a:avLst>
              <a:gd name="adj" fmla="val 50000"/>
            </a:avLst>
          </a:prstGeom>
          <a:solidFill>
            <a:srgbClr val="004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17">
            <a:extLst>
              <a:ext uri="{FF2B5EF4-FFF2-40B4-BE49-F238E27FC236}">
                <a16:creationId xmlns:a16="http://schemas.microsoft.com/office/drawing/2014/main" id="{9C2C77AC-AF13-355D-115A-085A195074AF}"/>
              </a:ext>
            </a:extLst>
          </p:cNvPr>
          <p:cNvSpPr txBox="1"/>
          <p:nvPr/>
        </p:nvSpPr>
        <p:spPr>
          <a:xfrm>
            <a:off x="6906295" y="8093270"/>
            <a:ext cx="4772510" cy="7822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r>
              <a:rPr lang="en-US" sz="1899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Züri</a:t>
            </a:r>
            <a:r>
              <a:rPr lang="en-US" sz="1899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99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Fäscht</a:t>
            </a:r>
            <a:endParaRPr lang="en-US" sz="1899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659"/>
              </a:lnSpc>
            </a:pPr>
            <a:r>
              <a:rPr lang="en-US" sz="15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ZURIGO (ZH)</a:t>
            </a:r>
          </a:p>
        </p:txBody>
      </p:sp>
      <p:sp>
        <p:nvSpPr>
          <p:cNvPr id="13" name="CasellaDiTesto 12">
            <a:hlinkClick r:id="rId6"/>
            <a:extLst>
              <a:ext uri="{FF2B5EF4-FFF2-40B4-BE49-F238E27FC236}">
                <a16:creationId xmlns:a16="http://schemas.microsoft.com/office/drawing/2014/main" id="{BEFAE39F-4DF0-EBB2-4238-2FE09993B461}"/>
              </a:ext>
            </a:extLst>
          </p:cNvPr>
          <p:cNvSpPr txBox="1"/>
          <p:nvPr/>
        </p:nvSpPr>
        <p:spPr>
          <a:xfrm>
            <a:off x="1028700" y="3267939"/>
            <a:ext cx="48497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 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GALLERY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14504691-3197-BD1F-01FC-E22409CAB0D7}"/>
              </a:ext>
            </a:extLst>
          </p:cNvPr>
          <p:cNvSpPr/>
          <p:nvPr/>
        </p:nvSpPr>
        <p:spPr>
          <a:xfrm>
            <a:off x="3356762" y="5481839"/>
            <a:ext cx="5330038" cy="867233"/>
          </a:xfrm>
          <a:prstGeom prst="roundRect">
            <a:avLst>
              <a:gd name="adj" fmla="val 50000"/>
            </a:avLst>
          </a:prstGeom>
          <a:solidFill>
            <a:srgbClr val="004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Pizze vendute ogni ora</a:t>
            </a:r>
          </a:p>
        </p:txBody>
      </p:sp>
      <p:sp>
        <p:nvSpPr>
          <p:cNvPr id="28" name="Rettangolo con angoli arrotondati 27">
            <a:extLst>
              <a:ext uri="{FF2B5EF4-FFF2-40B4-BE49-F238E27FC236}">
                <a16:creationId xmlns:a16="http://schemas.microsoft.com/office/drawing/2014/main" id="{D8C1005C-E116-A597-6367-CC600FAA87DA}"/>
              </a:ext>
            </a:extLst>
          </p:cNvPr>
          <p:cNvSpPr/>
          <p:nvPr/>
        </p:nvSpPr>
        <p:spPr>
          <a:xfrm>
            <a:off x="3356762" y="6974212"/>
            <a:ext cx="5330038" cy="867233"/>
          </a:xfrm>
          <a:prstGeom prst="roundRect">
            <a:avLst>
              <a:gd name="adj" fmla="val 50000"/>
            </a:avLst>
          </a:prstGeom>
          <a:solidFill>
            <a:srgbClr val="004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Panini venduti ogni ora</a:t>
            </a:r>
          </a:p>
        </p:txBody>
      </p:sp>
      <p:sp>
        <p:nvSpPr>
          <p:cNvPr id="29" name="Rettangolo con angoli arrotondati 28">
            <a:extLst>
              <a:ext uri="{FF2B5EF4-FFF2-40B4-BE49-F238E27FC236}">
                <a16:creationId xmlns:a16="http://schemas.microsoft.com/office/drawing/2014/main" id="{20C4E7E1-7126-DFB0-9D5B-533A7D0D1C27}"/>
              </a:ext>
            </a:extLst>
          </p:cNvPr>
          <p:cNvSpPr/>
          <p:nvPr/>
        </p:nvSpPr>
        <p:spPr>
          <a:xfrm>
            <a:off x="3356762" y="8381542"/>
            <a:ext cx="5330038" cy="867233"/>
          </a:xfrm>
          <a:prstGeom prst="roundRect">
            <a:avLst>
              <a:gd name="adj" fmla="val 50000"/>
            </a:avLst>
          </a:prstGeom>
          <a:solidFill>
            <a:srgbClr val="004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Pasti garantiti in tutta Svizzera</a:t>
            </a:r>
          </a:p>
        </p:txBody>
      </p:sp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1AB375DD-A428-D877-4A4A-2804800B4915}"/>
              </a:ext>
            </a:extLst>
          </p:cNvPr>
          <p:cNvSpPr/>
          <p:nvPr/>
        </p:nvSpPr>
        <p:spPr>
          <a:xfrm>
            <a:off x="3356762" y="4126017"/>
            <a:ext cx="5330038" cy="867233"/>
          </a:xfrm>
          <a:prstGeom prst="roundRect">
            <a:avLst>
              <a:gd name="adj" fmla="val 50000"/>
            </a:avLst>
          </a:prstGeom>
          <a:solidFill>
            <a:srgbClr val="004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Maestri Pizzaioli</a:t>
            </a:r>
          </a:p>
        </p:txBody>
      </p:sp>
      <p:sp>
        <p:nvSpPr>
          <p:cNvPr id="25" name="Rettangolo con angoli arrotondati 24">
            <a:extLst>
              <a:ext uri="{FF2B5EF4-FFF2-40B4-BE49-F238E27FC236}">
                <a16:creationId xmlns:a16="http://schemas.microsoft.com/office/drawing/2014/main" id="{30D16DE9-04DB-7BFC-69C7-BCC661863722}"/>
              </a:ext>
            </a:extLst>
          </p:cNvPr>
          <p:cNvSpPr/>
          <p:nvPr/>
        </p:nvSpPr>
        <p:spPr>
          <a:xfrm>
            <a:off x="3356762" y="2737329"/>
            <a:ext cx="5330038" cy="867233"/>
          </a:xfrm>
          <a:prstGeom prst="roundRect">
            <a:avLst>
              <a:gd name="adj" fmla="val 50000"/>
            </a:avLst>
          </a:prstGeom>
          <a:solidFill>
            <a:srgbClr val="004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Giorno di autonomia in tutta Svizzera </a:t>
            </a:r>
          </a:p>
        </p:txBody>
      </p:sp>
      <p:grpSp>
        <p:nvGrpSpPr>
          <p:cNvPr id="2" name="Group 2"/>
          <p:cNvGrpSpPr/>
          <p:nvPr/>
        </p:nvGrpSpPr>
        <p:grpSpPr>
          <a:xfrm>
            <a:off x="10238647" y="1028700"/>
            <a:ext cx="7020653" cy="8229600"/>
            <a:chOff x="0" y="0"/>
            <a:chExt cx="9360870" cy="109728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4680" t="35662" r="39770" b="8777"/>
            <a:stretch>
              <a:fillRect/>
            </a:stretch>
          </p:blipFill>
          <p:spPr>
            <a:xfrm>
              <a:off x="0" y="0"/>
              <a:ext cx="9360870" cy="109728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1104900" y="5723136"/>
            <a:ext cx="1816318" cy="730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500"/>
              </a:lnSpc>
            </a:pPr>
            <a:r>
              <a:rPr lang="en-US" sz="5500" b="1">
                <a:solidFill>
                  <a:srgbClr val="1056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914400"/>
            <a:ext cx="4592716" cy="107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39"/>
              </a:lnSpc>
            </a:pPr>
            <a:r>
              <a:rPr lang="en-US" sz="6599" b="1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Numeri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04900" y="4325446"/>
            <a:ext cx="1816318" cy="730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500"/>
              </a:lnSpc>
            </a:pPr>
            <a:r>
              <a:rPr lang="en-US" sz="5500" b="1">
                <a:solidFill>
                  <a:srgbClr val="1056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04900" y="7120825"/>
            <a:ext cx="1816318" cy="730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500"/>
              </a:lnSpc>
            </a:pPr>
            <a:r>
              <a:rPr lang="en-US" sz="5500" b="1">
                <a:solidFill>
                  <a:srgbClr val="1056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04900" y="8518514"/>
            <a:ext cx="1816318" cy="730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500"/>
              </a:lnSpc>
            </a:pPr>
            <a:r>
              <a:rPr lang="en-US" sz="5500" b="1" dirty="0">
                <a:solidFill>
                  <a:srgbClr val="1056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1’000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04900" y="2927757"/>
            <a:ext cx="1816318" cy="730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500"/>
              </a:lnSpc>
            </a:pPr>
            <a:r>
              <a:rPr lang="en-US" sz="5500" b="1" dirty="0">
                <a:solidFill>
                  <a:srgbClr val="1056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28700" y="800100"/>
            <a:ext cx="7774774" cy="655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</a:pPr>
            <a:r>
              <a:rPr lang="en-US" sz="4000" b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Dotazioni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1631627"/>
            <a:ext cx="7774774" cy="4097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1" lvl="1" indent="-269876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000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Forno</a:t>
            </a:r>
            <a:r>
              <a:rPr lang="en-US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due </a:t>
            </a:r>
            <a:r>
              <a:rPr lang="en-US" sz="2000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bocche</a:t>
            </a:r>
            <a:r>
              <a:rPr lang="en-US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corrente</a:t>
            </a:r>
            <a:r>
              <a:rPr lang="en-US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380V / 20Kw)</a:t>
            </a:r>
          </a:p>
          <a:p>
            <a:pPr marL="539751" lvl="1" indent="-269876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Grill (</a:t>
            </a:r>
            <a:r>
              <a:rPr lang="en-US" sz="2000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corrente</a:t>
            </a:r>
            <a:r>
              <a:rPr lang="en-US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220V)</a:t>
            </a:r>
          </a:p>
          <a:p>
            <a:pPr marL="539751" lvl="1" indent="-269876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000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Macchina</a:t>
            </a:r>
            <a:r>
              <a:rPr lang="en-US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Caffè a 2 </a:t>
            </a:r>
            <a:r>
              <a:rPr lang="en-US" sz="2000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braccia</a:t>
            </a:r>
            <a:r>
              <a:rPr lang="en-US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corrente</a:t>
            </a:r>
            <a:r>
              <a:rPr lang="en-US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220V)</a:t>
            </a:r>
          </a:p>
          <a:p>
            <a:pPr marL="539751" lvl="1" indent="-269876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000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Cappe</a:t>
            </a:r>
            <a:r>
              <a:rPr lang="en-US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d'aspirazione</a:t>
            </a:r>
            <a:endParaRPr lang="en-US" sz="2000" dirty="0">
              <a:solidFill>
                <a:srgbClr val="004AA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1" lvl="1" indent="-269876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000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Frigoriferi</a:t>
            </a:r>
            <a:r>
              <a:rPr lang="en-US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(sotto piano)</a:t>
            </a:r>
          </a:p>
          <a:p>
            <a:pPr marL="539751" lvl="1" indent="-269876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Lavabo (30 </a:t>
            </a:r>
            <a:r>
              <a:rPr lang="en-US" sz="2000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litri</a:t>
            </a:r>
            <a:r>
              <a:rPr lang="en-US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d'acqua</a:t>
            </a:r>
            <a:r>
              <a:rPr lang="en-US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39751" lvl="1" indent="-269876">
              <a:lnSpc>
                <a:spcPct val="150000"/>
              </a:lnSpc>
              <a:buFont typeface="Arial"/>
              <a:buChar char="•"/>
            </a:pPr>
            <a:r>
              <a:rPr lang="it-IT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Bancone posteriore completo di vano impianto gas</a:t>
            </a:r>
          </a:p>
          <a:p>
            <a:pPr marL="539751" lvl="1" indent="-269876">
              <a:lnSpc>
                <a:spcPct val="150000"/>
              </a:lnSpc>
              <a:buFont typeface="Arial"/>
              <a:buChar char="•"/>
            </a:pPr>
            <a:r>
              <a:rPr lang="it-IT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Cassetto portaoggetti</a:t>
            </a:r>
          </a:p>
          <a:p>
            <a:pPr marL="539751" lvl="1" indent="-269876">
              <a:lnSpc>
                <a:spcPct val="150000"/>
              </a:lnSpc>
              <a:buFont typeface="Arial"/>
              <a:buChar char="•"/>
            </a:pPr>
            <a:r>
              <a:rPr lang="it-IT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Zona preparazione pizze con vaschette GN refrigerate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707162" y="800100"/>
            <a:ext cx="7552138" cy="655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</a:pPr>
            <a:r>
              <a:rPr lang="en-US" sz="4000" b="1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Specifiche</a:t>
            </a:r>
            <a:r>
              <a:rPr lang="en-US" sz="4000" b="1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Tecniche</a:t>
            </a:r>
            <a:endParaRPr lang="en-US" sz="4000" b="1" dirty="0">
              <a:solidFill>
                <a:srgbClr val="004AA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707162" y="1631625"/>
            <a:ext cx="7552138" cy="4097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1" lvl="1" indent="-269876">
              <a:lnSpc>
                <a:spcPct val="150000"/>
              </a:lnSpc>
              <a:buFont typeface="Arial"/>
              <a:buChar char="•"/>
            </a:pPr>
            <a:r>
              <a:rPr lang="en-US" sz="2000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Dimensioni</a:t>
            </a:r>
            <a:r>
              <a:rPr lang="en-US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minime</a:t>
            </a:r>
            <a:r>
              <a:rPr lang="en-US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en-US" sz="2000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installazione</a:t>
            </a:r>
            <a:r>
              <a:rPr lang="en-US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US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Lunghezza</a:t>
            </a:r>
            <a:r>
              <a:rPr lang="en-US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6,50 mt – </a:t>
            </a:r>
            <a:r>
              <a:rPr lang="en-US" sz="2000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Larghezza</a:t>
            </a:r>
            <a:r>
              <a:rPr lang="en-US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 mt – Altezza: 2,90 mt</a:t>
            </a:r>
          </a:p>
          <a:p>
            <a:pPr marL="539751" lvl="1" indent="-269876">
              <a:lnSpc>
                <a:spcPct val="150000"/>
              </a:lnSpc>
              <a:buFont typeface="Arial"/>
              <a:buChar char="•"/>
            </a:pPr>
            <a:r>
              <a:rPr lang="it-IT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illuminazione LED da 3000°K</a:t>
            </a:r>
          </a:p>
          <a:p>
            <a:pPr marL="539751" lvl="1" indent="-269876">
              <a:lnSpc>
                <a:spcPct val="150000"/>
              </a:lnSpc>
              <a:buFont typeface="Arial"/>
              <a:buChar char="•"/>
            </a:pPr>
            <a:r>
              <a:rPr lang="it-IT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Generatore TEC29 + Generatore (380V / 20Kw)</a:t>
            </a:r>
          </a:p>
          <a:p>
            <a:pPr marL="539751" lvl="1" indent="-269876">
              <a:lnSpc>
                <a:spcPct val="150000"/>
              </a:lnSpc>
              <a:buFont typeface="Arial"/>
              <a:buChar char="•"/>
            </a:pPr>
            <a:r>
              <a:rPr lang="it-IT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acqua indipendente con acqua calda</a:t>
            </a:r>
          </a:p>
          <a:p>
            <a:pPr marL="539751" lvl="1" indent="-269876">
              <a:lnSpc>
                <a:spcPct val="150000"/>
              </a:lnSpc>
              <a:buFont typeface="Arial"/>
              <a:buChar char="•"/>
            </a:pPr>
            <a:r>
              <a:rPr lang="it-IT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Impianto elettrico 230V 16A</a:t>
            </a:r>
          </a:p>
          <a:p>
            <a:pPr marL="539751" lvl="1" indent="-269876">
              <a:lnSpc>
                <a:spcPct val="150000"/>
              </a:lnSpc>
              <a:buFont typeface="Arial"/>
              <a:buChar char="•"/>
            </a:pPr>
            <a:r>
              <a:rPr lang="it-IT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Magazzino per stock</a:t>
            </a:r>
          </a:p>
          <a:p>
            <a:pPr marL="539751" lvl="1" indent="-269876">
              <a:lnSpc>
                <a:spcPct val="150000"/>
              </a:lnSpc>
              <a:buFont typeface="Arial"/>
              <a:buChar char="•"/>
            </a:pPr>
            <a:r>
              <a:rPr lang="it-IT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Bancone scorrevole anteriore con vetrina neutra per esposizione pizza</a:t>
            </a:r>
          </a:p>
        </p:txBody>
      </p:sp>
      <p:pic>
        <p:nvPicPr>
          <p:cNvPr id="13" name="Immagine 12" descr="Immagine che contiene lavandino, Rubinetterie, interno, rubinetto&#10;&#10;Descrizione generata automaticamente">
            <a:extLst>
              <a:ext uri="{FF2B5EF4-FFF2-40B4-BE49-F238E27FC236}">
                <a16:creationId xmlns:a16="http://schemas.microsoft.com/office/drawing/2014/main" id="{673E7D2C-5590-91B6-B064-BD151E0157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2" b="19392"/>
          <a:stretch/>
        </p:blipFill>
        <p:spPr>
          <a:xfrm>
            <a:off x="381000" y="6155314"/>
            <a:ext cx="3267005" cy="3864984"/>
          </a:xfrm>
          <a:prstGeom prst="rect">
            <a:avLst/>
          </a:prstGeom>
        </p:spPr>
      </p:pic>
      <p:pic>
        <p:nvPicPr>
          <p:cNvPr id="15" name="Immagine 14" descr="Immagine che contiene aria aperta, Contenitore dei rifiuti, testo, contenitore&#10;&#10;Descrizione generata automaticamente">
            <a:extLst>
              <a:ext uri="{FF2B5EF4-FFF2-40B4-BE49-F238E27FC236}">
                <a16:creationId xmlns:a16="http://schemas.microsoft.com/office/drawing/2014/main" id="{C3F27C29-AE19-6B13-7016-1BB2441D3C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0" r="13063" b="23224"/>
          <a:stretch/>
        </p:blipFill>
        <p:spPr>
          <a:xfrm>
            <a:off x="3867719" y="6161819"/>
            <a:ext cx="3267005" cy="3858479"/>
          </a:xfrm>
          <a:prstGeom prst="rect">
            <a:avLst/>
          </a:prstGeom>
        </p:spPr>
      </p:pic>
      <p:pic>
        <p:nvPicPr>
          <p:cNvPr id="17" name="Immagine 16" descr="Immagine che contiene interno, muro, Bancone, soffitto&#10;&#10;Descrizione generata automaticamente">
            <a:extLst>
              <a:ext uri="{FF2B5EF4-FFF2-40B4-BE49-F238E27FC236}">
                <a16:creationId xmlns:a16="http://schemas.microsoft.com/office/drawing/2014/main" id="{D9B8F25C-2FA3-EF23-2419-6ABBEF2263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438" y="6161821"/>
            <a:ext cx="5144638" cy="3858479"/>
          </a:xfrm>
          <a:prstGeom prst="rect">
            <a:avLst/>
          </a:prstGeom>
        </p:spPr>
      </p:pic>
      <p:pic>
        <p:nvPicPr>
          <p:cNvPr id="19" name="Immagine 18" descr="Immagine che contiene interno, Bancone, muro, lavandino&#10;&#10;Descrizione generata automaticamente">
            <a:extLst>
              <a:ext uri="{FF2B5EF4-FFF2-40B4-BE49-F238E27FC236}">
                <a16:creationId xmlns:a16="http://schemas.microsoft.com/office/drawing/2014/main" id="{9DAFFADF-39D2-7B7D-2F49-F6DA466701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8791" y="6161820"/>
            <a:ext cx="5144638" cy="385847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028700" y="942975"/>
            <a:ext cx="7774774" cy="655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</a:pPr>
            <a:r>
              <a:rPr lang="en-US" sz="4000" b="1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Servizi</a:t>
            </a:r>
            <a:endParaRPr lang="en-US" sz="4000" b="1" dirty="0">
              <a:solidFill>
                <a:srgbClr val="004AA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8699" y="1736725"/>
            <a:ext cx="8133365" cy="3391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9751" lvl="1" indent="-269876">
              <a:lnSpc>
                <a:spcPts val="4500"/>
              </a:lnSpc>
              <a:buFont typeface="Arial"/>
              <a:buChar char="•"/>
            </a:pPr>
            <a:r>
              <a:rPr lang="it-IT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Catering (e.g. matrimoni, etc...)</a:t>
            </a:r>
          </a:p>
          <a:p>
            <a:pPr marL="539751" lvl="1" indent="-269876">
              <a:lnSpc>
                <a:spcPts val="4500"/>
              </a:lnSpc>
              <a:buFont typeface="Arial"/>
              <a:buChar char="•"/>
            </a:pPr>
            <a:r>
              <a:rPr lang="it-IT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Feste Cittadine (e.g. Street Food, Notte Bianca, etc...)</a:t>
            </a:r>
          </a:p>
          <a:p>
            <a:pPr marL="539751" lvl="1" indent="-269876">
              <a:lnSpc>
                <a:spcPts val="4500"/>
              </a:lnSpc>
              <a:buFont typeface="Arial"/>
              <a:buChar char="•"/>
            </a:pPr>
            <a:r>
              <a:rPr lang="it-IT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Eventi Musicali</a:t>
            </a:r>
          </a:p>
          <a:p>
            <a:pPr marL="539751" lvl="1" indent="-269876">
              <a:lnSpc>
                <a:spcPts val="4500"/>
              </a:lnSpc>
              <a:buFont typeface="Arial"/>
              <a:buChar char="•"/>
            </a:pPr>
            <a:r>
              <a:rPr lang="it-IT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Eventi Sportivi</a:t>
            </a:r>
          </a:p>
          <a:p>
            <a:pPr marL="539751" lvl="1" indent="-269876">
              <a:lnSpc>
                <a:spcPts val="4500"/>
              </a:lnSpc>
              <a:buFont typeface="Arial"/>
              <a:buChar char="•"/>
            </a:pPr>
            <a:r>
              <a:rPr lang="it-IT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Eventi Aziendali</a:t>
            </a:r>
          </a:p>
          <a:p>
            <a:pPr marL="539751" lvl="1" indent="-269876">
              <a:lnSpc>
                <a:spcPts val="4500"/>
              </a:lnSpc>
              <a:buFont typeface="Arial"/>
              <a:buChar char="•"/>
            </a:pPr>
            <a:r>
              <a:rPr lang="it-IT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Fiere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707162" y="942975"/>
            <a:ext cx="7552138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4000" b="1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Prodotti</a:t>
            </a:r>
            <a:endParaRPr lang="en-US" sz="4000" b="1" dirty="0">
              <a:solidFill>
                <a:srgbClr val="004AA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707162" y="1736724"/>
            <a:ext cx="7552138" cy="3388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1" lvl="1" indent="-269876">
              <a:lnSpc>
                <a:spcPts val="4500"/>
              </a:lnSpc>
              <a:buFont typeface="Arial"/>
              <a:buChar char="•"/>
            </a:pPr>
            <a:r>
              <a:rPr lang="en-US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Antipasto </a:t>
            </a:r>
            <a:r>
              <a:rPr lang="en-US" sz="2400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Italiano</a:t>
            </a:r>
            <a:r>
              <a:rPr lang="en-US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(salumi e </a:t>
            </a:r>
            <a:r>
              <a:rPr lang="en-US" sz="2400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formaggi</a:t>
            </a:r>
            <a:r>
              <a:rPr lang="en-US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39751" lvl="1" indent="-269876">
              <a:lnSpc>
                <a:spcPts val="4500"/>
              </a:lnSpc>
              <a:buFont typeface="Arial"/>
              <a:buChar char="•"/>
            </a:pPr>
            <a:r>
              <a:rPr lang="en-US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Finger Food</a:t>
            </a:r>
          </a:p>
          <a:p>
            <a:pPr marL="539751" lvl="1" indent="-269876">
              <a:lnSpc>
                <a:spcPts val="4500"/>
              </a:lnSpc>
              <a:buFont typeface="Arial"/>
              <a:buChar char="•"/>
            </a:pPr>
            <a:r>
              <a:rPr lang="en-US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 (</a:t>
            </a:r>
            <a:r>
              <a:rPr lang="en-US" sz="2400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classica</a:t>
            </a:r>
            <a:r>
              <a:rPr lang="en-US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e/o "</a:t>
            </a:r>
            <a:r>
              <a:rPr lang="en-US" sz="2400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portafoglio</a:t>
            </a:r>
            <a:r>
              <a:rPr lang="en-US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")</a:t>
            </a:r>
          </a:p>
          <a:p>
            <a:pPr marL="539751" lvl="1" indent="-269876">
              <a:lnSpc>
                <a:spcPts val="4500"/>
              </a:lnSpc>
              <a:buFont typeface="Arial"/>
              <a:buChar char="•"/>
            </a:pPr>
            <a:r>
              <a:rPr lang="en-US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Panini</a:t>
            </a:r>
          </a:p>
          <a:p>
            <a:pPr marL="539751" lvl="1" indent="-269876">
              <a:lnSpc>
                <a:spcPts val="4500"/>
              </a:lnSpc>
              <a:buFont typeface="Arial"/>
              <a:buChar char="•"/>
            </a:pPr>
            <a:r>
              <a:rPr lang="en-US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Beverage</a:t>
            </a:r>
          </a:p>
          <a:p>
            <a:pPr marL="539751" lvl="1" indent="-269876">
              <a:lnSpc>
                <a:spcPts val="4500"/>
              </a:lnSpc>
              <a:buFont typeface="Arial"/>
              <a:buChar char="•"/>
            </a:pPr>
            <a:r>
              <a:rPr lang="en-US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Pasta</a:t>
            </a: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4476684D-2A47-C6FA-5F0F-48270491CC2C}"/>
              </a:ext>
            </a:extLst>
          </p:cNvPr>
          <p:cNvSpPr/>
          <p:nvPr/>
        </p:nvSpPr>
        <p:spPr>
          <a:xfrm rot="1067728">
            <a:off x="-181702" y="5972898"/>
            <a:ext cx="4049318" cy="5927428"/>
          </a:xfrm>
          <a:custGeom>
            <a:avLst/>
            <a:gdLst/>
            <a:ahLst/>
            <a:cxnLst/>
            <a:rect l="l" t="t" r="r" b="b"/>
            <a:pathLst>
              <a:path w="4049318" h="5927428">
                <a:moveTo>
                  <a:pt x="0" y="0"/>
                </a:moveTo>
                <a:lnTo>
                  <a:pt x="4049318" y="0"/>
                </a:lnTo>
                <a:lnTo>
                  <a:pt x="4049318" y="5927429"/>
                </a:lnTo>
                <a:lnTo>
                  <a:pt x="0" y="59274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11" r="-3597" b="-341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12BA4788-ACDA-3842-BACB-CBB8E1628693}"/>
              </a:ext>
            </a:extLst>
          </p:cNvPr>
          <p:cNvSpPr/>
          <p:nvPr/>
        </p:nvSpPr>
        <p:spPr>
          <a:xfrm>
            <a:off x="6655572" y="5777385"/>
            <a:ext cx="3740457" cy="6147006"/>
          </a:xfrm>
          <a:custGeom>
            <a:avLst/>
            <a:gdLst/>
            <a:ahLst/>
            <a:cxnLst/>
            <a:rect l="l" t="t" r="r" b="b"/>
            <a:pathLst>
              <a:path w="3740457" h="6147006">
                <a:moveTo>
                  <a:pt x="0" y="0"/>
                </a:moveTo>
                <a:lnTo>
                  <a:pt x="3740457" y="0"/>
                </a:lnTo>
                <a:lnTo>
                  <a:pt x="3740457" y="6147005"/>
                </a:lnTo>
                <a:lnTo>
                  <a:pt x="0" y="61470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1292" t="-8867" r="-53923" b="-1600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651550FF-F6A8-3689-FF42-585B9C17DA9E}"/>
              </a:ext>
            </a:extLst>
          </p:cNvPr>
          <p:cNvSpPr/>
          <p:nvPr/>
        </p:nvSpPr>
        <p:spPr>
          <a:xfrm>
            <a:off x="2786943" y="7095382"/>
            <a:ext cx="4714227" cy="4328474"/>
          </a:xfrm>
          <a:custGeom>
            <a:avLst/>
            <a:gdLst/>
            <a:ahLst/>
            <a:cxnLst/>
            <a:rect l="l" t="t" r="r" b="b"/>
            <a:pathLst>
              <a:path w="4714227" h="4328474">
                <a:moveTo>
                  <a:pt x="0" y="0"/>
                </a:moveTo>
                <a:lnTo>
                  <a:pt x="4714227" y="0"/>
                </a:lnTo>
                <a:lnTo>
                  <a:pt x="4714227" y="4328474"/>
                </a:lnTo>
                <a:lnTo>
                  <a:pt x="0" y="43284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0302" t="-23479" r="-53382" b="-1285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EFE1B0D0-496A-1983-8114-646D4F6B57EA}"/>
              </a:ext>
            </a:extLst>
          </p:cNvPr>
          <p:cNvSpPr/>
          <p:nvPr/>
        </p:nvSpPr>
        <p:spPr>
          <a:xfrm>
            <a:off x="10117938" y="6664646"/>
            <a:ext cx="13199960" cy="8717474"/>
          </a:xfrm>
          <a:custGeom>
            <a:avLst/>
            <a:gdLst/>
            <a:ahLst/>
            <a:cxnLst/>
            <a:rect l="l" t="t" r="r" b="b"/>
            <a:pathLst>
              <a:path w="13199960" h="8717474">
                <a:moveTo>
                  <a:pt x="0" y="0"/>
                </a:moveTo>
                <a:lnTo>
                  <a:pt x="13199960" y="0"/>
                </a:lnTo>
                <a:lnTo>
                  <a:pt x="13199960" y="8717474"/>
                </a:lnTo>
                <a:lnTo>
                  <a:pt x="0" y="87174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74252159-6196-A6E4-538E-5E713635E019}"/>
              </a:ext>
            </a:extLst>
          </p:cNvPr>
          <p:cNvSpPr/>
          <p:nvPr/>
        </p:nvSpPr>
        <p:spPr>
          <a:xfrm rot="-1180797">
            <a:off x="9520548" y="8372554"/>
            <a:ext cx="3587053" cy="3493246"/>
          </a:xfrm>
          <a:custGeom>
            <a:avLst/>
            <a:gdLst/>
            <a:ahLst/>
            <a:cxnLst/>
            <a:rect l="l" t="t" r="r" b="b"/>
            <a:pathLst>
              <a:path w="3587053" h="3493246">
                <a:moveTo>
                  <a:pt x="0" y="0"/>
                </a:moveTo>
                <a:lnTo>
                  <a:pt x="3587054" y="0"/>
                </a:lnTo>
                <a:lnTo>
                  <a:pt x="3587054" y="3493245"/>
                </a:lnTo>
                <a:lnTo>
                  <a:pt x="0" y="34932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819" t="-10844" r="-11730" b="-1704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CFB344CC-C5C8-26E2-BA9F-3E3A11058E7C}"/>
              </a:ext>
            </a:extLst>
          </p:cNvPr>
          <p:cNvSpPr/>
          <p:nvPr/>
        </p:nvSpPr>
        <p:spPr>
          <a:xfrm>
            <a:off x="14554200" y="909465"/>
            <a:ext cx="1371600" cy="719328"/>
          </a:xfrm>
          <a:custGeom>
            <a:avLst/>
            <a:gdLst/>
            <a:ahLst/>
            <a:cxnLst/>
            <a:rect l="l" t="t" r="r" b="b"/>
            <a:pathLst>
              <a:path w="1604977" h="841721">
                <a:moveTo>
                  <a:pt x="0" y="0"/>
                </a:moveTo>
                <a:lnTo>
                  <a:pt x="1604977" y="0"/>
                </a:lnTo>
                <a:lnTo>
                  <a:pt x="1604977" y="841721"/>
                </a:lnTo>
                <a:lnTo>
                  <a:pt x="0" y="8417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9ACB769-1624-DCAA-76F4-8335D6315998}"/>
              </a:ext>
            </a:extLst>
          </p:cNvPr>
          <p:cNvSpPr txBox="1"/>
          <p:nvPr/>
        </p:nvSpPr>
        <p:spPr>
          <a:xfrm>
            <a:off x="12032346" y="1116772"/>
            <a:ext cx="26742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 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IN PARTNERSHIP WITH</a:t>
            </a:r>
            <a:endParaRPr lang="it-IT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8283427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testo, aria aperta, albero, Fast food&#10;&#10;Descrizione generata automaticamente">
            <a:extLst>
              <a:ext uri="{FF2B5EF4-FFF2-40B4-BE49-F238E27FC236}">
                <a16:creationId xmlns:a16="http://schemas.microsoft.com/office/drawing/2014/main" id="{AFE54B2B-8C60-062C-5530-7500A4FBEF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>
          <a:xfrm>
            <a:off x="1" y="10"/>
            <a:ext cx="14504463" cy="10286990"/>
          </a:xfrm>
          <a:prstGeom prst="rect">
            <a:avLst/>
          </a:prstGeom>
        </p:spPr>
      </p:pic>
      <p:sp>
        <p:nvSpPr>
          <p:cNvPr id="21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87528" y="0"/>
            <a:ext cx="10600467" cy="10287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F6553B0B-DE3B-C4A2-4CB0-F032722AEEA3}"/>
              </a:ext>
            </a:extLst>
          </p:cNvPr>
          <p:cNvSpPr txBox="1"/>
          <p:nvPr/>
        </p:nvSpPr>
        <p:spPr>
          <a:xfrm>
            <a:off x="11659157" y="1327023"/>
            <a:ext cx="5733283" cy="997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 err="1">
                <a:solidFill>
                  <a:srgbClr val="004AA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Vantaggi</a:t>
            </a:r>
            <a:endParaRPr lang="en-US" sz="4000" b="1" dirty="0">
              <a:solidFill>
                <a:srgbClr val="004AAD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34229D73-E278-EE55-FA30-A4CC60FEB0FC}"/>
              </a:ext>
            </a:extLst>
          </p:cNvPr>
          <p:cNvSpPr txBox="1"/>
          <p:nvPr/>
        </p:nvSpPr>
        <p:spPr>
          <a:xfrm>
            <a:off x="11659157" y="3390901"/>
            <a:ext cx="5733283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39751" lvl="1" indent="-228600" algn="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Autonomia</a:t>
            </a:r>
            <a:r>
              <a:rPr lang="en-US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nella</a:t>
            </a:r>
            <a:r>
              <a:rPr lang="en-US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preparazione</a:t>
            </a:r>
            <a:r>
              <a:rPr lang="en-US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2400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negli</a:t>
            </a:r>
            <a:r>
              <a:rPr lang="en-US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spostamenti</a:t>
            </a:r>
            <a:br>
              <a:rPr lang="en-US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solidFill>
                <a:srgbClr val="004AA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1" lvl="1" indent="-228600" algn="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Garanzia</a:t>
            </a:r>
            <a:r>
              <a:rPr lang="en-US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alimentare</a:t>
            </a:r>
            <a:r>
              <a:rPr lang="en-US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grazie</a:t>
            </a:r>
            <a:r>
              <a:rPr lang="en-US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all’utilizzo</a:t>
            </a:r>
            <a:r>
              <a:rPr lang="en-US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400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prodotti</a:t>
            </a:r>
            <a:r>
              <a:rPr lang="en-US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prima </a:t>
            </a:r>
            <a:r>
              <a:rPr lang="en-US" sz="2400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scelta</a:t>
            </a:r>
            <a:br>
              <a:rPr lang="en-US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solidFill>
                <a:srgbClr val="004AA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1" lvl="1" indent="-228600" algn="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Autentico</a:t>
            </a:r>
            <a:r>
              <a:rPr lang="en-US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sapore</a:t>
            </a:r>
            <a:r>
              <a:rPr lang="en-US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Italiano</a:t>
            </a:r>
            <a:br>
              <a:rPr lang="en-US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solidFill>
                <a:srgbClr val="004AA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1" lvl="1" indent="-228600" algn="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Dotazioni</a:t>
            </a:r>
            <a:r>
              <a:rPr lang="en-US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 </a:t>
            </a:r>
            <a:r>
              <a:rPr lang="en-US" sz="2400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Interni</a:t>
            </a:r>
            <a:r>
              <a:rPr lang="en-US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Food Truck </a:t>
            </a:r>
            <a:r>
              <a:rPr lang="en-US" sz="2400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adibiti</a:t>
            </a:r>
            <a:r>
              <a:rPr lang="en-US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 rispetto di </a:t>
            </a:r>
            <a:r>
              <a:rPr lang="en-US" sz="2400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tutte</a:t>
            </a:r>
            <a:r>
              <a:rPr lang="en-US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en-US" sz="2400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norme</a:t>
            </a:r>
            <a:r>
              <a:rPr lang="en-US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igieniche</a:t>
            </a:r>
            <a:r>
              <a:rPr lang="en-US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Svizzere</a:t>
            </a:r>
            <a:r>
              <a:rPr lang="en-US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92141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ruota, aria aperta, edificio&#10;&#10;Descrizione generata automaticamente">
            <a:extLst>
              <a:ext uri="{FF2B5EF4-FFF2-40B4-BE49-F238E27FC236}">
                <a16:creationId xmlns:a16="http://schemas.microsoft.com/office/drawing/2014/main" id="{8FE93B72-131E-7F01-9554-F55B80F018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" b="16267"/>
          <a:stretch/>
        </p:blipFill>
        <p:spPr>
          <a:xfrm>
            <a:off x="0" y="-1181100"/>
            <a:ext cx="18288000" cy="114681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3800515" y="1851606"/>
            <a:ext cx="10686971" cy="2433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50"/>
              </a:lnSpc>
            </a:pPr>
            <a:r>
              <a:rPr lang="en-US" sz="14821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CONTATTI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CF0E4589-727C-F7AF-C23A-C5459CF6C309}"/>
              </a:ext>
            </a:extLst>
          </p:cNvPr>
          <p:cNvGrpSpPr/>
          <p:nvPr/>
        </p:nvGrpSpPr>
        <p:grpSpPr>
          <a:xfrm>
            <a:off x="4217707" y="4900474"/>
            <a:ext cx="9852586" cy="1127892"/>
            <a:chOff x="4396814" y="4900474"/>
            <a:chExt cx="9852586" cy="1127892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EE6A0958-FB80-B963-207F-D1692BD3540C}"/>
                </a:ext>
              </a:extLst>
            </p:cNvPr>
            <p:cNvGrpSpPr/>
            <p:nvPr/>
          </p:nvGrpSpPr>
          <p:grpSpPr>
            <a:xfrm>
              <a:off x="4396814" y="4900474"/>
              <a:ext cx="4495800" cy="1127892"/>
              <a:chOff x="4396814" y="4900474"/>
              <a:chExt cx="4495800" cy="1127892"/>
            </a:xfrm>
          </p:grpSpPr>
          <p:sp>
            <p:nvSpPr>
              <p:cNvPr id="19" name="Rettangolo con angoli arrotondati 18">
                <a:extLst>
                  <a:ext uri="{FF2B5EF4-FFF2-40B4-BE49-F238E27FC236}">
                    <a16:creationId xmlns:a16="http://schemas.microsoft.com/office/drawing/2014/main" id="{499FEACB-EF7F-9679-91FA-C80409DB380E}"/>
                  </a:ext>
                </a:extLst>
              </p:cNvPr>
              <p:cNvSpPr/>
              <p:nvPr/>
            </p:nvSpPr>
            <p:spPr>
              <a:xfrm>
                <a:off x="4396814" y="4987241"/>
                <a:ext cx="4495800" cy="101119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20" name="TextBox 5">
                <a:hlinkClick r:id="rId5"/>
                <a:extLst>
                  <a:ext uri="{FF2B5EF4-FFF2-40B4-BE49-F238E27FC236}">
                    <a16:creationId xmlns:a16="http://schemas.microsoft.com/office/drawing/2014/main" id="{05293164-86BA-940A-A8D8-AF6C038B0418}"/>
                  </a:ext>
                </a:extLst>
              </p:cNvPr>
              <p:cNvSpPr txBox="1"/>
              <p:nvPr/>
            </p:nvSpPr>
            <p:spPr>
              <a:xfrm>
                <a:off x="4769693" y="4900474"/>
                <a:ext cx="3634813" cy="11278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/>
                <a:r>
                  <a:rPr lang="en-US" sz="2599" dirty="0">
                    <a:solidFill>
                      <a:srgbClr val="004AA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+41 78 740 45 89</a:t>
                </a:r>
              </a:p>
            </p:txBody>
          </p:sp>
        </p:grpSp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65FD8FAC-3322-51FC-DAAF-06A84A7C202B}"/>
                </a:ext>
              </a:extLst>
            </p:cNvPr>
            <p:cNvGrpSpPr/>
            <p:nvPr/>
          </p:nvGrpSpPr>
          <p:grpSpPr>
            <a:xfrm>
              <a:off x="9753600" y="4958821"/>
              <a:ext cx="4495800" cy="1011199"/>
              <a:chOff x="9753600" y="4987241"/>
              <a:chExt cx="4495800" cy="1011199"/>
            </a:xfrm>
          </p:grpSpPr>
          <p:sp>
            <p:nvSpPr>
              <p:cNvPr id="6" name="Rettangolo con angoli arrotondati 5">
                <a:extLst>
                  <a:ext uri="{FF2B5EF4-FFF2-40B4-BE49-F238E27FC236}">
                    <a16:creationId xmlns:a16="http://schemas.microsoft.com/office/drawing/2014/main" id="{DE4B69D4-8F77-B541-9926-7F9B1C0ABE8C}"/>
                  </a:ext>
                </a:extLst>
              </p:cNvPr>
              <p:cNvSpPr/>
              <p:nvPr/>
            </p:nvSpPr>
            <p:spPr>
              <a:xfrm>
                <a:off x="9753600" y="4987241"/>
                <a:ext cx="4495800" cy="101119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8" name="TextBox 8">
                <a:hlinkClick r:id="rId6"/>
                <a:extLst>
                  <a:ext uri="{FF2B5EF4-FFF2-40B4-BE49-F238E27FC236}">
                    <a16:creationId xmlns:a16="http://schemas.microsoft.com/office/drawing/2014/main" id="{8A92A0D9-4606-EDD9-87BC-DAB0F20C2E48}"/>
                  </a:ext>
                </a:extLst>
              </p:cNvPr>
              <p:cNvSpPr txBox="1"/>
              <p:nvPr/>
            </p:nvSpPr>
            <p:spPr>
              <a:xfrm>
                <a:off x="10154525" y="5031431"/>
                <a:ext cx="3533650" cy="9111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/>
                <a:r>
                  <a:rPr lang="en-US" sz="2599" dirty="0">
                    <a:solidFill>
                      <a:srgbClr val="004AA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@lartista_foodtruck</a:t>
                </a:r>
              </a:p>
            </p:txBody>
          </p:sp>
        </p:grpSp>
      </p:grp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9C10C31C-9A63-2073-CE1D-87A05F7FDFAA}"/>
              </a:ext>
            </a:extLst>
          </p:cNvPr>
          <p:cNvGrpSpPr/>
          <p:nvPr/>
        </p:nvGrpSpPr>
        <p:grpSpPr>
          <a:xfrm>
            <a:off x="6096000" y="6336141"/>
            <a:ext cx="6096000" cy="1127892"/>
            <a:chOff x="6096000" y="6987408"/>
            <a:chExt cx="6096000" cy="1127892"/>
          </a:xfrm>
        </p:grpSpPr>
        <p:sp>
          <p:nvSpPr>
            <p:cNvPr id="22" name="Rettangolo con angoli arrotondati 21">
              <a:extLst>
                <a:ext uri="{FF2B5EF4-FFF2-40B4-BE49-F238E27FC236}">
                  <a16:creationId xmlns:a16="http://schemas.microsoft.com/office/drawing/2014/main" id="{1FC333A2-A640-B16D-0239-95A88FFB9EDE}"/>
                </a:ext>
              </a:extLst>
            </p:cNvPr>
            <p:cNvSpPr/>
            <p:nvPr/>
          </p:nvSpPr>
          <p:spPr>
            <a:xfrm>
              <a:off x="6096000" y="7045755"/>
              <a:ext cx="6096000" cy="101119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3" name="TextBox 11">
              <a:hlinkClick r:id="rId7"/>
              <a:extLst>
                <a:ext uri="{FF2B5EF4-FFF2-40B4-BE49-F238E27FC236}">
                  <a16:creationId xmlns:a16="http://schemas.microsoft.com/office/drawing/2014/main" id="{17DDB7B8-E85A-597C-6DD0-466A9C52BCC0}"/>
                </a:ext>
              </a:extLst>
            </p:cNvPr>
            <p:cNvSpPr txBox="1"/>
            <p:nvPr/>
          </p:nvSpPr>
          <p:spPr>
            <a:xfrm>
              <a:off x="6557477" y="6987408"/>
              <a:ext cx="5173047" cy="11278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/>
              <a:r>
                <a:rPr lang="en-US" sz="2599" dirty="0">
                  <a:solidFill>
                    <a:srgbClr val="004AA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www.lartista.ch/food-truck</a:t>
              </a:r>
            </a:p>
          </p:txBody>
        </p:sp>
      </p:grpSp>
      <p:grpSp>
        <p:nvGrpSpPr>
          <p:cNvPr id="5" name="Gruppo 20">
            <a:extLst>
              <a:ext uri="{FF2B5EF4-FFF2-40B4-BE49-F238E27FC236}">
                <a16:creationId xmlns:a16="http://schemas.microsoft.com/office/drawing/2014/main" id="{0349D782-BA4D-3B44-7E3E-8AFACC4662D1}"/>
              </a:ext>
            </a:extLst>
          </p:cNvPr>
          <p:cNvGrpSpPr/>
          <p:nvPr/>
        </p:nvGrpSpPr>
        <p:grpSpPr>
          <a:xfrm>
            <a:off x="6096000" y="7801734"/>
            <a:ext cx="6096000" cy="1127892"/>
            <a:chOff x="6096000" y="6987408"/>
            <a:chExt cx="6096000" cy="1127892"/>
          </a:xfrm>
        </p:grpSpPr>
        <p:sp>
          <p:nvSpPr>
            <p:cNvPr id="8" name="Rettangolo con angoli arrotondati 21">
              <a:extLst>
                <a:ext uri="{FF2B5EF4-FFF2-40B4-BE49-F238E27FC236}">
                  <a16:creationId xmlns:a16="http://schemas.microsoft.com/office/drawing/2014/main" id="{332226C2-BB7C-6232-9B17-9DA308FAC72C}"/>
                </a:ext>
              </a:extLst>
            </p:cNvPr>
            <p:cNvSpPr/>
            <p:nvPr/>
          </p:nvSpPr>
          <p:spPr>
            <a:xfrm>
              <a:off x="6096000" y="7045755"/>
              <a:ext cx="6096000" cy="101119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9" name="TextBox 11">
              <a:hlinkClick r:id="rId8"/>
              <a:extLst>
                <a:ext uri="{FF2B5EF4-FFF2-40B4-BE49-F238E27FC236}">
                  <a16:creationId xmlns:a16="http://schemas.microsoft.com/office/drawing/2014/main" id="{9CF5803A-7CA3-97D2-0825-E1DA7FDAC716}"/>
                </a:ext>
              </a:extLst>
            </p:cNvPr>
            <p:cNvSpPr txBox="1"/>
            <p:nvPr/>
          </p:nvSpPr>
          <p:spPr>
            <a:xfrm>
              <a:off x="6557477" y="6987408"/>
              <a:ext cx="5173047" cy="11278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/>
              <a:r>
                <a:rPr lang="en-GB" sz="2599" dirty="0">
                  <a:solidFill>
                    <a:srgbClr val="004AA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Download: Menu del Food Truck</a:t>
              </a:r>
              <a:endParaRPr lang="en-US" sz="2599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369</Words>
  <Application>Microsoft Office PowerPoint</Application>
  <PresentationFormat>Benutzerdefiniert</PresentationFormat>
  <Paragraphs>72</Paragraphs>
  <Slides>7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1" baseType="lpstr">
      <vt:lpstr>Arial</vt:lpstr>
      <vt:lpstr>Segoe UI Symbol</vt:lpstr>
      <vt:lpstr>Calibri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Red Simple Minimalist Travel Tour Japan Presentation</dc:title>
  <dc:creator/>
  <cp:lastModifiedBy/>
  <cp:revision>22</cp:revision>
  <dcterms:created xsi:type="dcterms:W3CDTF">2006-08-16T00:00:00Z</dcterms:created>
  <dcterms:modified xsi:type="dcterms:W3CDTF">2023-08-01T21:29:03Z</dcterms:modified>
  <dc:identifier>DAFpni4iepM</dc:identifier>
  <cp:contentStatus>Endgültig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